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4" r:id="rId4"/>
    <p:sldId id="257" r:id="rId5"/>
    <p:sldId id="266" r:id="rId6"/>
    <p:sldId id="267" r:id="rId7"/>
    <p:sldId id="258" r:id="rId8"/>
    <p:sldId id="261" r:id="rId9"/>
    <p:sldId id="262" r:id="rId10"/>
    <p:sldId id="269" r:id="rId11"/>
    <p:sldId id="270" r:id="rId12"/>
    <p:sldId id="271" r:id="rId13"/>
    <p:sldId id="272" r:id="rId14"/>
    <p:sldId id="273" r:id="rId15"/>
    <p:sldId id="263" r:id="rId16"/>
    <p:sldId id="277" r:id="rId17"/>
    <p:sldId id="274" r:id="rId18"/>
    <p:sldId id="275" r:id="rId19"/>
    <p:sldId id="276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6"/>
  </p:normalViewPr>
  <p:slideViewPr>
    <p:cSldViewPr snapToGrid="0" snapToObjects="1">
      <p:cViewPr>
        <p:scale>
          <a:sx n="124" d="100"/>
          <a:sy n="124" d="100"/>
        </p:scale>
        <p:origin x="-200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1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66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4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07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02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10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98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2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03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218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70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AEC-21FA-A040-9EF9-5DBE9C0F6424}" type="datetimeFigureOut">
              <a:rPr kumimoji="1" lang="zh-CN" altLang="en-US" smtClean="0"/>
              <a:t>18/1/2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0CAB7-6990-FA43-A716-BCD12016F4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59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1738" y="1289066"/>
            <a:ext cx="108645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 smtClean="0"/>
              <a:t>FUSIONNENT</a:t>
            </a:r>
            <a:r>
              <a:rPr lang="zh-CN" altLang="en-US" sz="4000" dirty="0" smtClean="0"/>
              <a:t>：</a:t>
            </a:r>
            <a:r>
              <a:rPr lang="en-US" altLang="zh-CN" sz="4000" dirty="0" smtClean="0"/>
              <a:t>F</a:t>
            </a:r>
            <a:r>
              <a:rPr lang="zh-CN" altLang="en-US" sz="4000" dirty="0" smtClean="0"/>
              <a:t>using via </a:t>
            </a:r>
            <a:r>
              <a:rPr lang="en-US" altLang="zh-CN" sz="4000" dirty="0" smtClean="0"/>
              <a:t>F</a:t>
            </a:r>
            <a:r>
              <a:rPr lang="zh-CN" altLang="en-US" sz="4000" dirty="0" smtClean="0"/>
              <a:t>ully-aware </a:t>
            </a:r>
            <a:r>
              <a:rPr lang="en-US" altLang="zh-CN" sz="4000" dirty="0" smtClean="0"/>
              <a:t>A</a:t>
            </a:r>
            <a:r>
              <a:rPr lang="zh-CN" altLang="en-US" sz="4000" dirty="0" smtClean="0"/>
              <a:t>ttention with </a:t>
            </a:r>
            <a:r>
              <a:rPr lang="en-US" altLang="zh-CN" sz="4000" dirty="0" smtClean="0"/>
              <a:t>A</a:t>
            </a:r>
            <a:r>
              <a:rPr lang="zh-CN" altLang="en-US" sz="4000" dirty="0" smtClean="0"/>
              <a:t>pplication to </a:t>
            </a:r>
            <a:r>
              <a:rPr lang="en-US" altLang="zh-CN" sz="4000" dirty="0" smtClean="0"/>
              <a:t>M</a:t>
            </a:r>
            <a:r>
              <a:rPr lang="zh-CN" altLang="en-US" sz="4000" dirty="0" smtClean="0"/>
              <a:t>achine </a:t>
            </a:r>
            <a:r>
              <a:rPr lang="en-US" altLang="zh-CN" sz="4000" dirty="0" smtClean="0"/>
              <a:t>C</a:t>
            </a:r>
            <a:r>
              <a:rPr lang="zh-CN" altLang="en-US" sz="4000" dirty="0" smtClean="0"/>
              <a:t>omprehension</a:t>
            </a:r>
          </a:p>
          <a:p>
            <a:pPr algn="ctr"/>
            <a:endParaRPr lang="zh-CN" altLang="en-US" sz="4000" dirty="0"/>
          </a:p>
          <a:p>
            <a:pPr algn="ctr"/>
            <a:r>
              <a:rPr lang="en-US" altLang="zh-CN" sz="2400" dirty="0" smtClean="0"/>
              <a:t>ICLR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under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review</a:t>
            </a:r>
            <a:endParaRPr lang="zh-CN" altLang="en-US" sz="2400" dirty="0" smtClean="0"/>
          </a:p>
          <a:p>
            <a:pPr algn="ctr"/>
            <a:endParaRPr lang="zh-CN" altLang="en-US" sz="2400" dirty="0"/>
          </a:p>
          <a:p>
            <a:pPr algn="ctr"/>
            <a:endParaRPr lang="zh-CN" altLang="en-US" sz="2000" dirty="0" smtClean="0"/>
          </a:p>
          <a:p>
            <a:pPr algn="ctr"/>
            <a:endParaRPr lang="zh-CN" altLang="en-US" sz="2000" smtClean="0"/>
          </a:p>
          <a:p>
            <a:pPr algn="ctr"/>
            <a:endParaRPr lang="zh-CN" altLang="en-US" sz="2000" dirty="0" smtClean="0"/>
          </a:p>
          <a:p>
            <a:pPr algn="ctr"/>
            <a:r>
              <a:rPr lang="zh-CN" altLang="en-US" sz="1600" dirty="0" smtClean="0"/>
              <a:t>盛艺暄</a:t>
            </a:r>
            <a:endParaRPr lang="zh-CN" altLang="en-US" sz="1600" dirty="0"/>
          </a:p>
          <a:p>
            <a:pPr algn="ctr"/>
            <a:r>
              <a:rPr lang="en-US" altLang="zh-CN" sz="1600" dirty="0" smtClean="0"/>
              <a:t>12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13</a:t>
            </a:r>
            <a:r>
              <a:rPr lang="zh-CN" altLang="en-US" sz="1600" dirty="0" smtClean="0"/>
              <a:t>日</a:t>
            </a:r>
            <a:endParaRPr lang="zh-CN" altLang="en-US" sz="1600" dirty="0"/>
          </a:p>
          <a:p>
            <a:pPr algn="ctr"/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1763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89229" y="161782"/>
            <a:ext cx="11845797" cy="2940753"/>
            <a:chOff x="89229" y="161782"/>
            <a:chExt cx="11845797" cy="294075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9" y="1519518"/>
              <a:ext cx="11845797" cy="158301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96047" y="161782"/>
              <a:ext cx="4293163" cy="1246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rgbClr val="C00000"/>
                  </a:solidFill>
                </a:rPr>
                <a:t>Reading </a:t>
              </a:r>
              <a:r>
                <a:rPr lang="en-US" altLang="zh-CN" sz="3200" dirty="0" smtClean="0">
                  <a:solidFill>
                    <a:srgbClr val="C00000"/>
                  </a:solidFill>
                </a:rPr>
                <a:t>component</a:t>
              </a:r>
              <a:r>
                <a:rPr lang="zh-CN" altLang="en-US" sz="3200" dirty="0" smtClean="0">
                  <a:solidFill>
                    <a:srgbClr val="C00000"/>
                  </a:solidFill>
                </a:rPr>
                <a:t>：</a:t>
              </a:r>
              <a:r>
                <a:rPr lang="en-US" altLang="zh-CN" sz="3200" dirty="0" smtClean="0">
                  <a:solidFill>
                    <a:srgbClr val="C00000"/>
                  </a:solidFill>
                </a:rPr>
                <a:t> </a:t>
              </a:r>
              <a:endParaRPr lang="zh-CN" altLang="en-US" sz="3200" dirty="0" smtClean="0">
                <a:solidFill>
                  <a:srgbClr val="C00000"/>
                </a:solidFill>
              </a:endParaRPr>
            </a:p>
            <a:p>
              <a:endParaRPr lang="zh-CN" altLang="en-US" sz="1100" dirty="0" smtClean="0"/>
            </a:p>
            <a:p>
              <a:r>
                <a:rPr lang="en-US" altLang="zh-CN" sz="3200" dirty="0" smtClean="0"/>
                <a:t>Separate </a:t>
              </a:r>
              <a:r>
                <a:rPr lang="en-US" altLang="zh-CN" sz="3200" dirty="0" err="1" smtClean="0"/>
                <a:t>BiLSTM</a:t>
              </a:r>
              <a:r>
                <a:rPr lang="en-US" altLang="zh-CN" sz="3200" dirty="0" smtClean="0"/>
                <a:t> </a:t>
              </a:r>
              <a:endParaRPr lang="en-US" altLang="zh-CN" sz="3200" dirty="0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5525248" y="853835"/>
            <a:ext cx="6753829" cy="843310"/>
            <a:chOff x="5525248" y="853835"/>
            <a:chExt cx="6753829" cy="84331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248" y="853835"/>
              <a:ext cx="2447364" cy="66568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7972612" y="896926"/>
              <a:ext cx="4306465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NimbusRomNo9L" charset="0"/>
                </a:rPr>
                <a:t>are created for each word</a:t>
              </a:r>
              <a:r>
                <a:rPr lang="en-US" altLang="zh-CN" dirty="0">
                  <a:latin typeface="NimbusRomNo9L" charset="0"/>
                </a:rPr>
                <a:t/>
              </a:r>
              <a:br>
                <a:rPr lang="en-US" altLang="zh-CN" dirty="0">
                  <a:latin typeface="NimbusRomNo9L" charset="0"/>
                </a:rPr>
              </a:br>
              <a:endParaRPr lang="en-US" altLang="zh-CN" dirty="0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448124" y="3325017"/>
            <a:ext cx="10741850" cy="2062103"/>
            <a:chOff x="448124" y="3325017"/>
            <a:chExt cx="10741850" cy="2062103"/>
          </a:xfrm>
        </p:grpSpPr>
        <p:sp>
          <p:nvSpPr>
            <p:cNvPr id="2" name="矩形 1"/>
            <p:cNvSpPr/>
            <p:nvPr/>
          </p:nvSpPr>
          <p:spPr>
            <a:xfrm>
              <a:off x="496047" y="3325017"/>
              <a:ext cx="6328977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rgbClr val="C00000"/>
                  </a:solidFill>
                </a:rPr>
                <a:t>Question Understanding </a:t>
              </a:r>
              <a:r>
                <a:rPr lang="zh-CN" altLang="en-US" sz="3200" dirty="0" smtClean="0">
                  <a:solidFill>
                    <a:srgbClr val="C00000"/>
                  </a:solidFill>
                </a:rPr>
                <a:t>：</a:t>
              </a:r>
            </a:p>
            <a:p>
              <a:r>
                <a:rPr lang="en-US" altLang="zh-CN" sz="3200" i="1" dirty="0"/>
                <a:t>final question representation </a:t>
              </a:r>
              <a:r>
                <a:rPr lang="en-US" altLang="zh-CN" sz="3200" dirty="0"/>
                <a:t>U</a:t>
              </a:r>
              <a:r>
                <a:rPr lang="en-US" altLang="zh-CN" sz="2000" b="1" dirty="0"/>
                <a:t>Q</a:t>
              </a:r>
              <a:r>
                <a:rPr lang="en-US" altLang="zh-CN" sz="3200" dirty="0"/>
                <a:t> </a:t>
              </a:r>
              <a:r>
                <a:rPr lang="zh-CN" altLang="en-US" sz="3200" dirty="0" smtClean="0"/>
                <a:t>：</a:t>
              </a:r>
              <a:r>
                <a:rPr lang="en-US" altLang="zh-CN" sz="3200" dirty="0"/>
                <a:t/>
              </a:r>
              <a:br>
                <a:rPr lang="en-US" altLang="zh-CN" sz="3200" dirty="0"/>
              </a:br>
              <a:endParaRPr lang="en-US" altLang="zh-CN" sz="3200" dirty="0"/>
            </a:p>
            <a:p>
              <a:endParaRPr lang="en-US" altLang="zh-CN" sz="3200" dirty="0">
                <a:solidFill>
                  <a:srgbClr val="C00000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24" y="4664111"/>
              <a:ext cx="10741850" cy="723009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98" y="3820396"/>
            <a:ext cx="2286407" cy="5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345062" y="460793"/>
            <a:ext cx="11494375" cy="5293757"/>
            <a:chOff x="345062" y="460793"/>
            <a:chExt cx="11494375" cy="5293757"/>
          </a:xfrm>
        </p:grpSpPr>
        <p:sp>
          <p:nvSpPr>
            <p:cNvPr id="2" name="矩形 1"/>
            <p:cNvSpPr/>
            <p:nvPr/>
          </p:nvSpPr>
          <p:spPr>
            <a:xfrm>
              <a:off x="345062" y="460793"/>
              <a:ext cx="10113666" cy="5293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 smtClean="0">
                <a:solidFill>
                  <a:srgbClr val="C00000"/>
                </a:solidFill>
                <a:latin typeface="NimbusRomNo9L" charset="0"/>
              </a:endParaRPr>
            </a:p>
            <a:p>
              <a:r>
                <a:rPr lang="en-US" altLang="zh-CN" sz="3200" dirty="0" smtClean="0">
                  <a:solidFill>
                    <a:srgbClr val="C00000"/>
                  </a:solidFill>
                  <a:latin typeface="NimbusRomNo9L" charset="0"/>
                </a:rPr>
                <a:t>Fully-aware </a:t>
              </a:r>
              <a:r>
                <a:rPr lang="en-US" altLang="zh-CN" sz="3200" dirty="0">
                  <a:solidFill>
                    <a:srgbClr val="C00000"/>
                  </a:solidFill>
                  <a:latin typeface="NimbusRomNo9L" charset="0"/>
                </a:rPr>
                <a:t>Multi-level Fusion: Higher-level</a:t>
              </a:r>
              <a:r>
                <a:rPr lang="en-US" altLang="zh-CN" sz="3200" dirty="0" smtClean="0">
                  <a:solidFill>
                    <a:srgbClr val="C00000"/>
                  </a:solidFill>
                  <a:latin typeface="NimbusRomNo9L" charset="0"/>
                </a:rPr>
                <a:t>.</a:t>
              </a:r>
              <a:endParaRPr lang="zh-CN" altLang="en-US" sz="3200" dirty="0" smtClean="0">
                <a:solidFill>
                  <a:srgbClr val="C00000"/>
                </a:solidFill>
                <a:latin typeface="NimbusRomNo9L" charset="0"/>
              </a:endParaRPr>
            </a:p>
            <a:p>
              <a:endParaRPr lang="zh-CN" altLang="en-US" sz="3200" dirty="0" smtClean="0"/>
            </a:p>
            <a:p>
              <a:endParaRPr lang="zh-CN" altLang="en-US" sz="3200" dirty="0" smtClean="0"/>
            </a:p>
            <a:p>
              <a:r>
                <a:rPr lang="zh-CN" altLang="en-US" sz="3200" dirty="0" smtClean="0"/>
                <a:t>① </a:t>
              </a:r>
              <a:r>
                <a:rPr lang="en-US" altLang="zh-CN" sz="3200" dirty="0" smtClean="0"/>
                <a:t>identify </a:t>
              </a:r>
              <a:r>
                <a:rPr lang="en-US" altLang="zh-CN" sz="3200" dirty="0"/>
                <a:t>the</a:t>
              </a:r>
              <a:r>
                <a:rPr lang="en-US" altLang="zh-CN" sz="3200" dirty="0">
                  <a:solidFill>
                    <a:srgbClr val="C00000"/>
                  </a:solidFill>
                </a:rPr>
                <a:t> common </a:t>
              </a:r>
              <a:r>
                <a:rPr lang="en-US" altLang="zh-CN" sz="3200" i="1" dirty="0">
                  <a:solidFill>
                    <a:srgbClr val="C00000"/>
                  </a:solidFill>
                </a:rPr>
                <a:t>history-of-word</a:t>
              </a:r>
              <a:r>
                <a:rPr lang="en-US" altLang="zh-CN" sz="3200" dirty="0"/>
                <a:t> for both C , Q </a:t>
              </a:r>
            </a:p>
            <a:p>
              <a:endParaRPr lang="zh-CN" altLang="en-US" sz="3200" dirty="0">
                <a:latin typeface="NimbusRomNo9L" charset="0"/>
              </a:endParaRPr>
            </a:p>
            <a:p>
              <a:r>
                <a:rPr lang="en-US" altLang="zh-CN" sz="3200" dirty="0" smtClean="0">
                  <a:latin typeface="NimbusRomNo9L" charset="0"/>
                </a:rPr>
                <a:t> </a:t>
              </a:r>
              <a:endParaRPr lang="zh-CN" altLang="en-US" sz="3200" dirty="0" smtClean="0">
                <a:latin typeface="NimbusRomNo9L" charset="0"/>
              </a:endParaRPr>
            </a:p>
            <a:p>
              <a:endParaRPr lang="zh-CN" altLang="en-US" sz="3200" dirty="0" smtClean="0"/>
            </a:p>
            <a:p>
              <a:r>
                <a:rPr lang="en-US" altLang="zh-CN" sz="3200" dirty="0" err="1" smtClean="0"/>
                <a:t>g</a:t>
              </a:r>
              <a:r>
                <a:rPr lang="en-US" altLang="zh-CN" sz="2000" b="1" dirty="0" err="1" smtClean="0"/>
                <a:t>i</a:t>
              </a:r>
              <a:r>
                <a:rPr lang="en-US" altLang="zh-CN" sz="3200" dirty="0" smtClean="0"/>
                <a:t> </a:t>
              </a:r>
              <a:r>
                <a:rPr lang="en-US" altLang="zh-CN" sz="3200" dirty="0"/>
                <a:t>is the </a:t>
              </a:r>
              <a:r>
                <a:rPr lang="en-US" altLang="zh-CN" sz="3200" dirty="0" err="1"/>
                <a:t>GloVe</a:t>
              </a:r>
              <a:r>
                <a:rPr lang="en-US" altLang="zh-CN" sz="3200" dirty="0"/>
                <a:t> embedding </a:t>
              </a:r>
              <a:r>
                <a:rPr lang="zh-CN" altLang="en-US" sz="3200" dirty="0" smtClean="0"/>
                <a:t>，</a:t>
              </a:r>
              <a:r>
                <a:rPr lang="en-US" altLang="zh-CN" sz="3200" dirty="0" smtClean="0"/>
                <a:t> </a:t>
              </a:r>
              <a:r>
                <a:rPr lang="en-US" altLang="zh-CN" sz="3200" dirty="0"/>
                <a:t>c</a:t>
              </a:r>
              <a:r>
                <a:rPr lang="en-US" altLang="zh-CN" sz="2000" b="1" dirty="0"/>
                <a:t>i</a:t>
              </a:r>
              <a:r>
                <a:rPr lang="en-US" altLang="zh-CN" sz="3200" dirty="0"/>
                <a:t> is the </a:t>
              </a:r>
              <a:r>
                <a:rPr lang="en-US" altLang="zh-CN" sz="3200" dirty="0" err="1"/>
                <a:t>CoVe</a:t>
              </a:r>
              <a:r>
                <a:rPr lang="en-US" altLang="zh-CN" sz="3200" dirty="0"/>
                <a:t> embedding </a:t>
              </a:r>
            </a:p>
            <a:p>
              <a:endParaRPr lang="zh-CN" altLang="en-US" sz="3200" dirty="0">
                <a:latin typeface="NimbusRomNo9L" charset="0"/>
              </a:endParaRPr>
            </a:p>
            <a:p>
              <a:endParaRPr lang="en-US" altLang="zh-CN" sz="3200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" y="3014942"/>
              <a:ext cx="11494375" cy="820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0" y="497105"/>
            <a:ext cx="11994775" cy="5221765"/>
            <a:chOff x="0" y="497105"/>
            <a:chExt cx="11994775" cy="5221765"/>
          </a:xfrm>
        </p:grpSpPr>
        <p:sp>
          <p:nvSpPr>
            <p:cNvPr id="2" name="矩形 1"/>
            <p:cNvSpPr/>
            <p:nvPr/>
          </p:nvSpPr>
          <p:spPr>
            <a:xfrm>
              <a:off x="255494" y="497105"/>
              <a:ext cx="1173928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3200" dirty="0" smtClean="0">
                  <a:latin typeface="NimbusRomNo9L" charset="0"/>
                </a:rPr>
                <a:t>② </a:t>
              </a:r>
              <a:r>
                <a:rPr lang="en-US" altLang="zh-CN" sz="3200" dirty="0" smtClean="0">
                  <a:latin typeface="NimbusRomNo9L" charset="0"/>
                </a:rPr>
                <a:t>fuse </a:t>
              </a:r>
              <a:r>
                <a:rPr lang="en-US" altLang="zh-CN" sz="3200" dirty="0">
                  <a:solidFill>
                    <a:srgbClr val="C00000"/>
                  </a:solidFill>
                  <a:latin typeface="NimbusRomNo9L" charset="0"/>
                </a:rPr>
                <a:t>low</a:t>
              </a:r>
              <a:r>
                <a:rPr lang="en-US" altLang="zh-CN" sz="3200" dirty="0">
                  <a:latin typeface="NimbusRomNo9L" charset="0"/>
                </a:rPr>
                <a:t>,</a:t>
              </a:r>
              <a:r>
                <a:rPr lang="en-US" altLang="zh-CN" sz="3200" dirty="0">
                  <a:solidFill>
                    <a:srgbClr val="C00000"/>
                  </a:solidFill>
                  <a:latin typeface="NimbusRomNo9L" charset="0"/>
                </a:rPr>
                <a:t> high</a:t>
              </a:r>
              <a:r>
                <a:rPr lang="en-US" altLang="zh-CN" sz="3200" dirty="0">
                  <a:latin typeface="NimbusRomNo9L" charset="0"/>
                </a:rPr>
                <a:t>, and </a:t>
              </a:r>
              <a:r>
                <a:rPr lang="en-US" altLang="zh-CN" sz="3200" dirty="0">
                  <a:solidFill>
                    <a:srgbClr val="C00000"/>
                  </a:solidFill>
                  <a:latin typeface="NimbusRomNo9L" charset="0"/>
                </a:rPr>
                <a:t>understanding-level</a:t>
              </a:r>
              <a:r>
                <a:rPr lang="en-US" altLang="zh-CN" sz="3200" dirty="0">
                  <a:latin typeface="NimbusRomNo9L" charset="0"/>
                </a:rPr>
                <a:t> information from </a:t>
              </a:r>
              <a:r>
                <a:rPr lang="en-US" altLang="zh-CN" sz="3200" dirty="0">
                  <a:latin typeface="CMMIB10" charset="0"/>
                </a:rPr>
                <a:t>Q </a:t>
              </a:r>
              <a:r>
                <a:rPr lang="en-US" altLang="zh-CN" sz="3200" dirty="0">
                  <a:latin typeface="NimbusRomNo9L" charset="0"/>
                </a:rPr>
                <a:t>to </a:t>
              </a:r>
              <a:r>
                <a:rPr lang="en-US" altLang="zh-CN" sz="3200" dirty="0">
                  <a:latin typeface="CMMIB10" charset="0"/>
                </a:rPr>
                <a:t>C </a:t>
              </a:r>
              <a:r>
                <a:rPr lang="zh-CN" altLang="en-US" sz="3200" dirty="0">
                  <a:latin typeface="CMMIB10" charset="0"/>
                </a:rPr>
                <a:t> </a:t>
              </a:r>
              <a:r>
                <a:rPr lang="zh-CN" altLang="en-US" sz="3200" dirty="0" smtClean="0">
                  <a:latin typeface="CMMIB10" charset="0"/>
                </a:rPr>
                <a:t>      </a:t>
              </a:r>
            </a:p>
            <a:p>
              <a:pPr algn="just"/>
              <a:r>
                <a:rPr lang="zh-CN" altLang="en-US" sz="3200" dirty="0">
                  <a:latin typeface="CMMIB10" charset="0"/>
                </a:rPr>
                <a:t> </a:t>
              </a:r>
              <a:r>
                <a:rPr lang="zh-CN" altLang="en-US" sz="3200" dirty="0" smtClean="0">
                  <a:latin typeface="CMMIB10" charset="0"/>
                </a:rPr>
                <a:t>    </a:t>
              </a:r>
              <a:r>
                <a:rPr lang="en-US" altLang="zh-CN" sz="3200" dirty="0" smtClean="0">
                  <a:latin typeface="NimbusRomNo9L" charset="0"/>
                </a:rPr>
                <a:t>via </a:t>
              </a:r>
              <a:r>
                <a:rPr lang="en-US" altLang="zh-CN" sz="3200" i="1" dirty="0">
                  <a:latin typeface="NimbusRomNo9L" charset="0"/>
                </a:rPr>
                <a:t>fully-aware attention</a:t>
              </a:r>
              <a:r>
                <a:rPr lang="en-US" altLang="zh-CN" sz="3200" dirty="0">
                  <a:latin typeface="NimbusRomNo9L" charset="0"/>
                </a:rPr>
                <a:t>. </a:t>
              </a:r>
              <a:endParaRPr lang="en-US" altLang="zh-CN" sz="3200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94" y="1574323"/>
              <a:ext cx="11535554" cy="2237442"/>
            </a:xfrm>
            <a:prstGeom prst="rect">
              <a:avLst/>
            </a:prstGeom>
          </p:spPr>
        </p:pic>
        <p:grpSp>
          <p:nvGrpSpPr>
            <p:cNvPr id="6" name="组 5"/>
            <p:cNvGrpSpPr/>
            <p:nvPr/>
          </p:nvGrpSpPr>
          <p:grpSpPr>
            <a:xfrm>
              <a:off x="0" y="4276004"/>
              <a:ext cx="11187062" cy="1442866"/>
              <a:chOff x="0" y="4276004"/>
              <a:chExt cx="11187062" cy="144286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02260"/>
                <a:ext cx="11187062" cy="616610"/>
              </a:xfrm>
              <a:prstGeom prst="rect">
                <a:avLst/>
              </a:prstGeom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200815" y="4276004"/>
                <a:ext cx="10785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obtain </a:t>
                </a:r>
                <a:r>
                  <a:rPr lang="en-US" altLang="zh-CN" sz="2800" dirty="0"/>
                  <a:t>the representation for C fully fused with information in </a:t>
                </a:r>
                <a:r>
                  <a:rPr lang="en-US" altLang="zh-CN" sz="2800" dirty="0" smtClean="0"/>
                  <a:t>the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Q </a:t>
                </a:r>
                <a:r>
                  <a:rPr lang="zh-CN" altLang="en-US" sz="2800" dirty="0" smtClean="0"/>
                  <a:t>：</a:t>
                </a:r>
                <a:endParaRPr lang="en-US" altLang="zh-CN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7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2393" y="554923"/>
            <a:ext cx="1127344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  <a:latin typeface="NimbusRomNo9L" charset="0"/>
              </a:rPr>
              <a:t>Fully-aware </a:t>
            </a:r>
            <a:r>
              <a:rPr lang="en-US" altLang="zh-CN" sz="3200" dirty="0">
                <a:solidFill>
                  <a:srgbClr val="C00000"/>
                </a:solidFill>
                <a:latin typeface="NimbusRomNo9L" charset="0"/>
              </a:rPr>
              <a:t>Self-boosted Fusion</a:t>
            </a:r>
            <a:r>
              <a:rPr lang="en-US" altLang="zh-CN" sz="3200" dirty="0" smtClean="0">
                <a:solidFill>
                  <a:srgbClr val="C00000"/>
                </a:solidFill>
                <a:latin typeface="NimbusRomNo9L" charset="0"/>
              </a:rPr>
              <a:t>.</a:t>
            </a:r>
            <a:endParaRPr lang="zh-CN" altLang="en-US" sz="3200" dirty="0" smtClean="0">
              <a:solidFill>
                <a:srgbClr val="C00000"/>
              </a:solidFill>
              <a:latin typeface="NimbusRomNo9L" charset="0"/>
            </a:endParaRPr>
          </a:p>
          <a:p>
            <a:endParaRPr lang="zh-CN" altLang="en-US" sz="3200" dirty="0">
              <a:latin typeface="NimbusRomNo9L" charset="0"/>
            </a:endParaRPr>
          </a:p>
          <a:p>
            <a:r>
              <a:rPr lang="zh-CN" altLang="en-US" sz="3200" dirty="0" smtClean="0"/>
              <a:t>   ① </a:t>
            </a:r>
            <a:r>
              <a:rPr lang="en-US" altLang="zh-CN" sz="3200" dirty="0" smtClean="0"/>
              <a:t>identify </a:t>
            </a:r>
            <a:r>
              <a:rPr lang="en-US" altLang="zh-CN" sz="3200" dirty="0"/>
              <a:t>the history-of-word to </a:t>
            </a:r>
            <a:r>
              <a:rPr lang="en-US" altLang="zh-CN" sz="3200" dirty="0" smtClean="0"/>
              <a:t>be</a:t>
            </a:r>
            <a:r>
              <a:rPr lang="zh-CN" altLang="en-US" sz="3200" dirty="0" smtClean="0"/>
              <a:t>：</a:t>
            </a:r>
          </a:p>
          <a:p>
            <a:r>
              <a:rPr lang="zh-CN" altLang="en-US" sz="3200" dirty="0" smtClean="0"/>
              <a:t>    </a:t>
            </a:r>
            <a:r>
              <a:rPr lang="en-US" altLang="zh-CN" sz="3200" dirty="0" smtClean="0"/>
              <a:t> </a:t>
            </a:r>
            <a:endParaRPr lang="en-US" altLang="zh-CN" sz="3200" dirty="0"/>
          </a:p>
          <a:p>
            <a:r>
              <a:rPr lang="en-US" altLang="zh-CN" sz="3200" dirty="0" smtClean="0">
                <a:latin typeface="NimbusRomNo9L" charset="0"/>
              </a:rPr>
              <a:t> </a:t>
            </a:r>
            <a:endParaRPr lang="en-US" altLang="zh-CN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81" y="2190716"/>
            <a:ext cx="8064500" cy="800100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782806" y="3109468"/>
            <a:ext cx="8505375" cy="620944"/>
            <a:chOff x="716099" y="3109468"/>
            <a:chExt cx="8505375" cy="6209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387" y="3109468"/>
              <a:ext cx="7931087" cy="59555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16099" y="3145637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 smtClean="0"/>
                <a:t>②</a:t>
              </a:r>
              <a:r>
                <a:rPr kumimoji="1" lang="zh-CN" altLang="en-US" sz="2800" dirty="0" smtClean="0"/>
                <a:t> </a:t>
              </a:r>
              <a:endParaRPr kumimoji="1" lang="zh-CN" altLang="en-US" sz="2800" dirty="0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782806" y="4041834"/>
            <a:ext cx="10943028" cy="1454983"/>
            <a:chOff x="782806" y="4041834"/>
            <a:chExt cx="10943028" cy="1454983"/>
          </a:xfrm>
        </p:grpSpPr>
        <p:sp>
          <p:nvSpPr>
            <p:cNvPr id="5" name="矩形 4"/>
            <p:cNvSpPr/>
            <p:nvPr/>
          </p:nvSpPr>
          <p:spPr>
            <a:xfrm>
              <a:off x="782806" y="4041834"/>
              <a:ext cx="1094302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buAutoNum type="circleNumDbPlain" startAt="3"/>
              </a:pPr>
              <a:r>
                <a:rPr lang="en-US" altLang="zh-CN" sz="2800" i="1" dirty="0" smtClean="0">
                  <a:solidFill>
                    <a:srgbClr val="C00000"/>
                  </a:solidFill>
                  <a:latin typeface="NimbusRomNo9L" charset="0"/>
                </a:rPr>
                <a:t>final </a:t>
              </a:r>
              <a:r>
                <a:rPr lang="en-US" altLang="zh-CN" sz="2800" i="1" dirty="0">
                  <a:solidFill>
                    <a:srgbClr val="C00000"/>
                  </a:solidFill>
                  <a:latin typeface="NimbusRomNo9L" charset="0"/>
                </a:rPr>
                <a:t>context </a:t>
              </a:r>
              <a:r>
                <a:rPr lang="en-US" altLang="zh-CN" sz="2800" dirty="0" smtClean="0">
                  <a:solidFill>
                    <a:srgbClr val="C00000"/>
                  </a:solidFill>
                  <a:latin typeface="NimbusRomNo9L" charset="0"/>
                </a:rPr>
                <a:t>representation</a:t>
              </a:r>
              <a:r>
                <a:rPr lang="zh-CN" altLang="en-US" sz="2800" dirty="0" smtClean="0">
                  <a:solidFill>
                    <a:srgbClr val="C00000"/>
                  </a:solidFill>
                  <a:latin typeface="NimbusRomNo9L" charset="0"/>
                </a:rPr>
                <a:t> </a:t>
              </a:r>
              <a:r>
                <a:rPr lang="zh-CN" altLang="en-US" sz="2800" dirty="0" smtClean="0">
                  <a:latin typeface="NimbusRomNo9L" charset="0"/>
                </a:rPr>
                <a:t>（</a:t>
              </a:r>
              <a:r>
                <a:rPr lang="en-US" altLang="zh-CN" sz="2400" dirty="0" smtClean="0"/>
                <a:t>understanding </a:t>
              </a:r>
              <a:r>
                <a:rPr lang="en-US" altLang="zh-CN" sz="2400" dirty="0"/>
                <a:t>vectors for </a:t>
              </a:r>
              <a:r>
                <a:rPr lang="en-US" altLang="zh-CN" sz="2400" dirty="0" smtClean="0"/>
                <a:t>C) </a:t>
              </a:r>
              <a:endParaRPr lang="en-US" altLang="zh-CN" sz="2400" dirty="0"/>
            </a:p>
            <a:p>
              <a:endParaRPr lang="en-US" altLang="zh-CN" sz="2800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680" y="4745261"/>
              <a:ext cx="9322873" cy="75155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4041833"/>
            <a:ext cx="2097740" cy="58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672" y="553522"/>
            <a:ext cx="6797054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Predict </a:t>
            </a:r>
            <a:r>
              <a:rPr kumimoji="1" lang="zh-CN" altLang="en-US" sz="3200" dirty="0">
                <a:solidFill>
                  <a:srgbClr val="C00000"/>
                </a:solidFill>
              </a:rPr>
              <a:t> </a:t>
            </a:r>
            <a:r>
              <a:rPr kumimoji="1" lang="en-US" altLang="zh-CN" sz="3200" dirty="0">
                <a:solidFill>
                  <a:srgbClr val="C00000"/>
                </a:solidFill>
              </a:rPr>
              <a:t>Answer</a:t>
            </a:r>
            <a:r>
              <a:rPr kumimoji="1" lang="zh-CN" altLang="en-US" sz="3200" dirty="0" smtClean="0">
                <a:solidFill>
                  <a:srgbClr val="C00000"/>
                </a:solidFill>
              </a:rPr>
              <a:t>：</a:t>
            </a:r>
          </a:p>
          <a:p>
            <a:endParaRPr kumimoji="1" lang="zh-CN" altLang="en-US" sz="3200" dirty="0" smtClean="0">
              <a:solidFill>
                <a:srgbClr val="C00000"/>
              </a:solidFill>
            </a:endParaRPr>
          </a:p>
          <a:p>
            <a:r>
              <a:rPr lang="en-US" altLang="zh-CN" sz="2800" dirty="0"/>
              <a:t>understanding vectors for both C and </a:t>
            </a:r>
            <a:r>
              <a:rPr lang="en-US" altLang="zh-CN" sz="2800" dirty="0" smtClean="0"/>
              <a:t>Q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 </a:t>
            </a:r>
            <a:endParaRPr lang="en-US" altLang="zh-CN" sz="2800" dirty="0"/>
          </a:p>
          <a:p>
            <a:endParaRPr lang="en-US" altLang="zh-CN" sz="320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1" y="2167964"/>
            <a:ext cx="6824661" cy="5643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6672" y="3065930"/>
            <a:ext cx="707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①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7" y="3079205"/>
            <a:ext cx="7480300" cy="57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3" y="3862855"/>
            <a:ext cx="3759200" cy="622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6671" y="4697306"/>
            <a:ext cx="70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 smtClean="0"/>
              <a:t>② 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6" y="4736137"/>
            <a:ext cx="5407190" cy="6574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98" y="5531756"/>
            <a:ext cx="4035589" cy="6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940113" y="729734"/>
            <a:ext cx="10474819" cy="4247317"/>
            <a:chOff x="940113" y="729734"/>
            <a:chExt cx="10474819" cy="424731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039" y="1710345"/>
              <a:ext cx="5080000" cy="749300"/>
            </a:xfrm>
            <a:prstGeom prst="rect">
              <a:avLst/>
            </a:prstGeom>
          </p:spPr>
        </p:pic>
        <p:grpSp>
          <p:nvGrpSpPr>
            <p:cNvPr id="7" name="组 6"/>
            <p:cNvGrpSpPr/>
            <p:nvPr/>
          </p:nvGrpSpPr>
          <p:grpSpPr>
            <a:xfrm>
              <a:off x="940113" y="729734"/>
              <a:ext cx="10474819" cy="4247317"/>
              <a:chOff x="940113" y="729734"/>
              <a:chExt cx="10474819" cy="4247317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940113" y="729734"/>
                <a:ext cx="4021852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dirty="0"/>
                  <a:t>Training. </a:t>
                </a:r>
                <a:endParaRPr lang="zh-CN" altLang="en-US" sz="3200" dirty="0" smtClean="0"/>
              </a:p>
              <a:p>
                <a:endParaRPr lang="zh-CN" altLang="en-US" sz="3200" dirty="0" smtClean="0"/>
              </a:p>
              <a:p>
                <a:r>
                  <a:rPr lang="en-US" altLang="zh-CN" sz="3200" dirty="0" smtClean="0"/>
                  <a:t>maximize</a:t>
                </a:r>
                <a:endParaRPr lang="zh-CN" altLang="en-US" sz="3200" dirty="0"/>
              </a:p>
              <a:p>
                <a:endParaRPr lang="zh-CN" altLang="en-US" sz="3200" dirty="0"/>
              </a:p>
              <a:p>
                <a:r>
                  <a:rPr lang="en-US" altLang="zh-CN" sz="3200" dirty="0"/>
                  <a:t>Prediction. </a:t>
                </a:r>
                <a:endParaRPr lang="zh-CN" altLang="en-US" sz="3200" dirty="0" smtClean="0"/>
              </a:p>
              <a:p>
                <a:endParaRPr lang="zh-CN" altLang="en-US" sz="2800" dirty="0"/>
              </a:p>
              <a:p>
                <a:r>
                  <a:rPr lang="en-US" altLang="zh-CN" sz="3200" dirty="0"/>
                  <a:t>maximum </a:t>
                </a:r>
              </a:p>
              <a:p>
                <a:endParaRPr lang="en-US" altLang="zh-CN" sz="3200" dirty="0"/>
              </a:p>
              <a:p>
                <a:endParaRPr lang="en-US" altLang="zh-CN" dirty="0"/>
              </a:p>
            </p:txBody>
          </p: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1039" y="3501863"/>
                <a:ext cx="1447800" cy="660400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4572488" y="3520938"/>
                <a:ext cx="386355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dirty="0"/>
                  <a:t>under the constraint </a:t>
                </a: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5511" y="3590365"/>
                <a:ext cx="3099421" cy="4833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154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516" y="277402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Result:</a:t>
            </a:r>
            <a:endParaRPr kumimoji="1"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49" y="569789"/>
            <a:ext cx="4876229" cy="60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209353" y="1235753"/>
            <a:ext cx="10140166" cy="3757202"/>
            <a:chOff x="1209353" y="1235753"/>
            <a:chExt cx="10140166" cy="375720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53" y="1373455"/>
              <a:ext cx="4787900" cy="36195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019" y="1235753"/>
              <a:ext cx="4889500" cy="370840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431516" y="277402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Result: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095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1516" y="277402"/>
            <a:ext cx="6365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Comparison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Attention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Function: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5" y="3694413"/>
            <a:ext cx="4667210" cy="29170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5" y="972621"/>
            <a:ext cx="87503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516" y="277402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Result:</a:t>
            </a:r>
            <a:endParaRPr kumimoji="1"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2" y="1017141"/>
            <a:ext cx="6624780" cy="43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8412" y="453008"/>
            <a:ext cx="3252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atin typeface="NimbusRomNo9L" charset="0"/>
              </a:rPr>
              <a:t>Dataset</a:t>
            </a:r>
            <a:r>
              <a:rPr lang="zh-CN" altLang="en-US" sz="3200" dirty="0" smtClean="0">
                <a:latin typeface="NimbusRomNo9L" charset="0"/>
              </a:rPr>
              <a:t>：</a:t>
            </a:r>
            <a:r>
              <a:rPr lang="en-US" altLang="zh-CN" sz="3200" dirty="0" err="1" smtClean="0">
                <a:latin typeface="NimbusRomNo9L" charset="0"/>
              </a:rPr>
              <a:t>SQuAD</a:t>
            </a:r>
            <a:r>
              <a:rPr lang="en-US" altLang="zh-CN" sz="3200" dirty="0" smtClean="0">
                <a:latin typeface="NimbusRomNo9L" charset="0"/>
              </a:rPr>
              <a:t> </a:t>
            </a: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85" y="1037783"/>
            <a:ext cx="6724984" cy="54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598" y="2661007"/>
            <a:ext cx="29626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 smtClean="0"/>
              <a:t>Thanks!</a:t>
            </a:r>
            <a:endParaRPr kumimoji="1"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88393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4242" y="1029434"/>
            <a:ext cx="107201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>
                <a:latin typeface="NimbusRomNo9L" charset="0"/>
              </a:rPr>
              <a:t>First, it puts forward a novel </a:t>
            </a:r>
            <a:r>
              <a:rPr lang="en-US" altLang="zh-CN" sz="2800" dirty="0">
                <a:solidFill>
                  <a:srgbClr val="FF0000"/>
                </a:solidFill>
                <a:latin typeface="NimbusRomNo9L" charset="0"/>
              </a:rPr>
              <a:t>concept of “history of word”</a:t>
            </a:r>
            <a:r>
              <a:rPr lang="en-US" altLang="zh-CN" sz="2800" dirty="0">
                <a:latin typeface="NimbusRomNo9L" charset="0"/>
              </a:rPr>
              <a:t> to characterize attention information from the lowest word-level embedding up to the highest semantic-level representation</a:t>
            </a:r>
            <a:r>
              <a:rPr lang="en-US" altLang="zh-CN" sz="2800" dirty="0" smtClean="0">
                <a:latin typeface="NimbusRomNo9L" charset="0"/>
              </a:rPr>
              <a:t>.</a:t>
            </a:r>
            <a:endParaRPr lang="zh-CN" altLang="en-US" sz="2800" dirty="0" smtClean="0">
              <a:latin typeface="NimbusRomNo9L" charset="0"/>
            </a:endParaRPr>
          </a:p>
          <a:p>
            <a:pPr algn="just"/>
            <a:endParaRPr lang="zh-CN" altLang="en-US" sz="2800" dirty="0">
              <a:latin typeface="NimbusRomNo9L" charset="0"/>
            </a:endParaRPr>
          </a:p>
          <a:p>
            <a:pPr algn="just"/>
            <a:r>
              <a:rPr lang="en-US" altLang="zh-CN" sz="2800" dirty="0" smtClean="0">
                <a:latin typeface="NimbusRomNo9L" charset="0"/>
              </a:rPr>
              <a:t>Second</a:t>
            </a:r>
            <a:r>
              <a:rPr lang="en-US" altLang="zh-CN" sz="2800" dirty="0">
                <a:latin typeface="NimbusRomNo9L" charset="0"/>
              </a:rPr>
              <a:t>, it introduces an </a:t>
            </a:r>
            <a:r>
              <a:rPr lang="en-US" altLang="zh-CN" sz="2800" dirty="0">
                <a:solidFill>
                  <a:srgbClr val="FF0000"/>
                </a:solidFill>
                <a:latin typeface="NimbusRomNo9L" charset="0"/>
              </a:rPr>
              <a:t>improved attention scoring function </a:t>
            </a:r>
            <a:r>
              <a:rPr lang="en-US" altLang="zh-CN" sz="2800" dirty="0">
                <a:latin typeface="NimbusRomNo9L" charset="0"/>
              </a:rPr>
              <a:t>that better utilizes the “history of word” concept. </a:t>
            </a:r>
            <a:endParaRPr lang="zh-CN" altLang="en-US" sz="2800" dirty="0" smtClean="0">
              <a:latin typeface="NimbusRomNo9L" charset="0"/>
            </a:endParaRPr>
          </a:p>
          <a:p>
            <a:pPr algn="just"/>
            <a:endParaRPr lang="zh-CN" altLang="en-US" sz="2800" dirty="0" smtClean="0">
              <a:latin typeface="NimbusRomNo9L" charset="0"/>
            </a:endParaRPr>
          </a:p>
          <a:p>
            <a:pPr algn="just"/>
            <a:r>
              <a:rPr lang="en-US" altLang="zh-CN" sz="2800" dirty="0" smtClean="0">
                <a:latin typeface="NimbusRomNo9L" charset="0"/>
              </a:rPr>
              <a:t>Third</a:t>
            </a:r>
            <a:r>
              <a:rPr lang="en-US" altLang="zh-CN" sz="2800" dirty="0">
                <a:latin typeface="NimbusRomNo9L" charset="0"/>
              </a:rPr>
              <a:t>, it proposes </a:t>
            </a:r>
            <a:r>
              <a:rPr lang="en-US" altLang="zh-CN" sz="2800" dirty="0">
                <a:solidFill>
                  <a:srgbClr val="FF0000"/>
                </a:solidFill>
                <a:latin typeface="NimbusRomNo9L" charset="0"/>
              </a:rPr>
              <a:t>a fully-aware multi-level attention </a:t>
            </a:r>
            <a:r>
              <a:rPr lang="en-US" altLang="zh-CN" sz="2800" dirty="0" smtClean="0">
                <a:solidFill>
                  <a:srgbClr val="FF0000"/>
                </a:solidFill>
                <a:latin typeface="NimbusRomNo9L" charset="0"/>
              </a:rPr>
              <a:t>mechanism </a:t>
            </a:r>
            <a:r>
              <a:rPr lang="en-US" altLang="zh-CN" sz="2800" dirty="0">
                <a:latin typeface="NimbusRomNo9L" charset="0"/>
              </a:rPr>
              <a:t>to capture the complete information in one text (such as a question) and exploit it in its counterpart (such as context or passage) layer by layer. 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163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303438" y="336884"/>
            <a:ext cx="10669848" cy="6165468"/>
            <a:chOff x="303438" y="336884"/>
            <a:chExt cx="10669848" cy="61654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98" y="778679"/>
              <a:ext cx="10152488" cy="4204401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303438" y="336884"/>
              <a:ext cx="7471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 smtClean="0"/>
                <a:t>“History</a:t>
              </a:r>
              <a:r>
                <a:rPr kumimoji="1" lang="zh-CN" altLang="en-US" sz="3600" dirty="0" smtClean="0"/>
                <a:t> </a:t>
              </a:r>
              <a:r>
                <a:rPr kumimoji="1" lang="en-US" altLang="zh-CN" sz="3600" dirty="0" smtClean="0"/>
                <a:t>of</a:t>
              </a:r>
              <a:r>
                <a:rPr kumimoji="1" lang="zh-CN" altLang="en-US" sz="3600" dirty="0" smtClean="0"/>
                <a:t> </a:t>
              </a:r>
              <a:r>
                <a:rPr kumimoji="1" lang="en-US" altLang="zh-CN" sz="3600" dirty="0" err="1" smtClean="0"/>
                <a:t>word”Concept</a:t>
              </a:r>
              <a:endParaRPr kumimoji="1" lang="zh-CN" altLang="en-US" sz="36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991242" y="5548245"/>
              <a:ext cx="998204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/>
                <a:t>Define </a:t>
              </a:r>
              <a:r>
                <a:rPr lang="en-US" altLang="zh-CN" sz="2800" dirty="0" smtClean="0">
                  <a:latin typeface="NimbusRomNo9L" charset="0"/>
                </a:rPr>
                <a:t>history </a:t>
              </a:r>
              <a:r>
                <a:rPr lang="en-US" altLang="zh-CN" sz="2800" dirty="0">
                  <a:latin typeface="NimbusRomNo9L" charset="0"/>
                </a:rPr>
                <a:t>of the </a:t>
              </a:r>
              <a:r>
                <a:rPr lang="en-US" altLang="zh-CN" sz="2800" dirty="0" err="1">
                  <a:latin typeface="CMMI10" charset="0"/>
                </a:rPr>
                <a:t>i</a:t>
              </a:r>
              <a:r>
                <a:rPr lang="en-US" altLang="zh-CN" sz="2800" dirty="0" err="1">
                  <a:latin typeface="NimbusRomNo9L" charset="0"/>
                </a:rPr>
                <a:t>-th</a:t>
              </a:r>
              <a:r>
                <a:rPr lang="en-US" altLang="zh-CN" sz="2800" dirty="0">
                  <a:latin typeface="NimbusRomNo9L" charset="0"/>
                </a:rPr>
                <a:t> word, </a:t>
              </a:r>
              <a:r>
                <a:rPr lang="en-US" altLang="zh-CN" sz="2800" dirty="0" err="1">
                  <a:solidFill>
                    <a:srgbClr val="FF0000"/>
                  </a:solidFill>
                  <a:latin typeface="CMR10" charset="0"/>
                </a:rPr>
                <a:t>HoW</a:t>
              </a:r>
              <a:r>
                <a:rPr lang="en-US" altLang="zh-CN" sz="2000" dirty="0" err="1">
                  <a:solidFill>
                    <a:srgbClr val="FF0000"/>
                  </a:solidFill>
                  <a:latin typeface="CMMI7" charset="0"/>
                </a:rPr>
                <a:t>i</a:t>
              </a:r>
              <a:r>
                <a:rPr lang="en-US" altLang="zh-CN" sz="2800" dirty="0">
                  <a:latin typeface="NimbusRomNo9L" charset="0"/>
                </a:rPr>
                <a:t>, to be the concatenation of all the representations generated for this word. </a:t>
              </a:r>
              <a:endParaRPr lang="en-US" altLang="zh-C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46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458168" y="750382"/>
            <a:ext cx="11382426" cy="5078313"/>
            <a:chOff x="437147" y="714092"/>
            <a:chExt cx="11382426" cy="3928454"/>
          </a:xfrm>
        </p:grpSpPr>
        <p:sp>
          <p:nvSpPr>
            <p:cNvPr id="2" name="矩形 1"/>
            <p:cNvSpPr/>
            <p:nvPr/>
          </p:nvSpPr>
          <p:spPr>
            <a:xfrm>
              <a:off x="521920" y="714092"/>
              <a:ext cx="11297653" cy="39284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600" i="1" dirty="0">
                  <a:latin typeface="NimbusRomNo9L" charset="0"/>
                </a:rPr>
                <a:t>Fully-aware </a:t>
              </a:r>
              <a:r>
                <a:rPr lang="en-US" altLang="zh-CN" sz="3600" i="1" dirty="0" smtClean="0">
                  <a:latin typeface="NimbusRomNo9L" charset="0"/>
                </a:rPr>
                <a:t>Attention</a:t>
              </a:r>
              <a:endParaRPr lang="zh-CN" altLang="en-US" sz="3600" i="1" dirty="0" smtClean="0">
                <a:latin typeface="NimbusRomNo9L" charset="0"/>
              </a:endParaRPr>
            </a:p>
            <a:p>
              <a:endParaRPr lang="zh-CN" altLang="en-US" sz="2800" dirty="0" smtClean="0">
                <a:latin typeface="NimbusRomNo9L" charset="0"/>
              </a:endParaRPr>
            </a:p>
            <a:p>
              <a:r>
                <a:rPr lang="en-US" altLang="zh-CN" sz="2800" dirty="0" smtClean="0"/>
                <a:t>Given</a:t>
              </a:r>
              <a:r>
                <a:rPr lang="zh-CN" altLang="en-US" sz="2800" dirty="0" smtClean="0"/>
                <a:t> </a:t>
              </a:r>
              <a:r>
                <a:rPr lang="en-US" altLang="zh-CN" sz="2800" dirty="0" smtClean="0"/>
                <a:t>text</a:t>
              </a:r>
              <a:r>
                <a:rPr lang="zh-CN" altLang="en-US" sz="2800" dirty="0" smtClean="0"/>
                <a:t> </a:t>
              </a:r>
              <a:r>
                <a:rPr lang="en-US" altLang="zh-CN" sz="2800" dirty="0" smtClean="0"/>
                <a:t>A</a:t>
              </a:r>
              <a:r>
                <a:rPr lang="zh-CN" altLang="en-US" sz="2800" dirty="0" smtClean="0"/>
                <a:t> </a:t>
              </a:r>
              <a:r>
                <a:rPr lang="en-US" altLang="zh-CN" sz="2800" dirty="0" smtClean="0"/>
                <a:t>and</a:t>
              </a:r>
              <a:r>
                <a:rPr lang="zh-CN" altLang="en-US" sz="2800" dirty="0" smtClean="0"/>
                <a:t> </a:t>
              </a:r>
              <a:r>
                <a:rPr lang="en-US" altLang="zh-CN" sz="2800" dirty="0" smtClean="0"/>
                <a:t>B:</a:t>
              </a:r>
              <a:endParaRPr lang="zh-CN" altLang="en-US" sz="2800" dirty="0" smtClean="0"/>
            </a:p>
            <a:p>
              <a:endParaRPr lang="zh-CN" altLang="en-US" sz="2800" dirty="0" smtClean="0"/>
            </a:p>
            <a:p>
              <a:r>
                <a:rPr lang="en-US" altLang="zh-CN" sz="2800" dirty="0"/>
                <a:t>two sets of hidden vectors for words in text bodies A and </a:t>
              </a:r>
              <a:r>
                <a:rPr lang="en-US" altLang="zh-CN" sz="2800" dirty="0" smtClean="0"/>
                <a:t>B:</a:t>
              </a:r>
              <a:endParaRPr lang="zh-CN" altLang="en-US" sz="2800" dirty="0" smtClean="0"/>
            </a:p>
            <a:p>
              <a:r>
                <a:rPr lang="en-US" altLang="zh-CN" sz="2800" dirty="0" smtClean="0"/>
                <a:t> </a:t>
              </a:r>
              <a:endParaRPr lang="en-US" altLang="zh-CN" sz="2800" dirty="0"/>
            </a:p>
            <a:p>
              <a:endParaRPr lang="zh-CN" altLang="en-US" sz="2800" dirty="0" smtClean="0">
                <a:latin typeface="NimbusRomNo9L" charset="0"/>
              </a:endParaRPr>
            </a:p>
            <a:p>
              <a:endParaRPr lang="zh-CN" altLang="en-US" sz="2800" dirty="0" smtClean="0"/>
            </a:p>
            <a:p>
              <a:r>
                <a:rPr lang="en-US" altLang="zh-CN" sz="2800" dirty="0" smtClean="0"/>
                <a:t>Their </a:t>
              </a:r>
              <a:r>
                <a:rPr lang="en-US" altLang="zh-CN" sz="2800" dirty="0"/>
                <a:t>associated history-of-word are </a:t>
              </a:r>
            </a:p>
            <a:p>
              <a:endParaRPr lang="zh-CN" altLang="en-US" sz="2800" dirty="0">
                <a:latin typeface="NimbusRomNo9L" charset="0"/>
              </a:endParaRPr>
            </a:p>
            <a:p>
              <a:endParaRPr lang="en-US" altLang="zh-CN" sz="3600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20" y="2748061"/>
              <a:ext cx="5334355" cy="51334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47" y="3879430"/>
              <a:ext cx="7816464" cy="592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400193" y="1257360"/>
            <a:ext cx="4854775" cy="5035331"/>
            <a:chOff x="1746467" y="1681655"/>
            <a:chExt cx="4854775" cy="503533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467" y="5136655"/>
              <a:ext cx="4854775" cy="63718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468" y="1681655"/>
              <a:ext cx="3808107" cy="60128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467" y="5993204"/>
              <a:ext cx="2972677" cy="723782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5729320" y="354874"/>
            <a:ext cx="3391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NimbusRomNo9L" charset="0"/>
              </a:rPr>
              <a:t>Fully-aware Attention</a:t>
            </a:r>
            <a:endParaRPr lang="zh-CN" altLang="en-US" sz="2800" i="1" dirty="0">
              <a:latin typeface="NimbusRomNo9L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580" y="362850"/>
            <a:ext cx="2901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NimbusRomNo9L" charset="0"/>
              </a:rPr>
              <a:t>standard</a:t>
            </a:r>
            <a:r>
              <a:rPr lang="en-US" altLang="zh-CN" sz="2800" dirty="0">
                <a:latin typeface="NimbusRomNo9L" charset="0"/>
              </a:rPr>
              <a:t> </a:t>
            </a:r>
            <a:r>
              <a:rPr lang="en-US" altLang="zh-CN" sz="2800" i="1" dirty="0">
                <a:latin typeface="NimbusRomNo9L" charset="0"/>
              </a:rPr>
              <a:t>attention</a:t>
            </a:r>
            <a:r>
              <a:rPr lang="en-US" altLang="zh-CN" sz="2800" dirty="0">
                <a:latin typeface="NimbusRomNo9L" charset="0"/>
              </a:rPr>
              <a:t> </a:t>
            </a:r>
            <a:endParaRPr lang="en-US" altLang="zh-CN" sz="2800" dirty="0"/>
          </a:p>
        </p:txBody>
      </p:sp>
      <p:grpSp>
        <p:nvGrpSpPr>
          <p:cNvPr id="13" name="组 12"/>
          <p:cNvGrpSpPr/>
          <p:nvPr/>
        </p:nvGrpSpPr>
        <p:grpSpPr>
          <a:xfrm>
            <a:off x="5541073" y="1017855"/>
            <a:ext cx="5898349" cy="2527013"/>
            <a:chOff x="6660426" y="1299401"/>
            <a:chExt cx="5898349" cy="252701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5228" y="1299401"/>
              <a:ext cx="2939394" cy="51861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426" y="1793277"/>
              <a:ext cx="4934301" cy="79156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226" y="2562073"/>
              <a:ext cx="4584700" cy="60305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673" y="3287683"/>
              <a:ext cx="5710102" cy="538731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5729320" y="3742088"/>
            <a:ext cx="26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</a:t>
            </a:r>
            <a:r>
              <a:rPr kumimoji="1" lang="en-US" altLang="zh-CN" sz="2400" dirty="0" smtClean="0"/>
              <a:t>(x)=max(0,x)</a:t>
            </a:r>
            <a:endParaRPr kumimoji="1" lang="zh-CN" altLang="en-US" sz="2400" dirty="0"/>
          </a:p>
        </p:txBody>
      </p:sp>
      <p:sp>
        <p:nvSpPr>
          <p:cNvPr id="15" name="左大括号 14"/>
          <p:cNvSpPr/>
          <p:nvPr/>
        </p:nvSpPr>
        <p:spPr>
          <a:xfrm>
            <a:off x="4383101" y="1133725"/>
            <a:ext cx="739588" cy="2295275"/>
          </a:xfrm>
          <a:prstGeom prst="leftBrace">
            <a:avLst>
              <a:gd name="adj1" fmla="val 34180"/>
              <a:gd name="adj2" fmla="val 17947"/>
            </a:avLst>
          </a:prstGeom>
          <a:noFill/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9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37" y="180475"/>
            <a:ext cx="7674907" cy="66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5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1123" y="262825"/>
            <a:ext cx="56989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Fully-aware </a:t>
            </a:r>
            <a:r>
              <a:rPr lang="en-US" altLang="zh-CN" sz="3200" smtClean="0"/>
              <a:t>Fusion Network </a:t>
            </a:r>
            <a:endParaRPr lang="en-US" altLang="zh-CN" sz="3200" dirty="0"/>
          </a:p>
        </p:txBody>
      </p:sp>
      <p:grpSp>
        <p:nvGrpSpPr>
          <p:cNvPr id="9" name="组 8"/>
          <p:cNvGrpSpPr/>
          <p:nvPr/>
        </p:nvGrpSpPr>
        <p:grpSpPr>
          <a:xfrm>
            <a:off x="526993" y="947643"/>
            <a:ext cx="11306419" cy="6036559"/>
            <a:chOff x="621122" y="1230031"/>
            <a:chExt cx="11306419" cy="603655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122" y="1230031"/>
              <a:ext cx="6423213" cy="77358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21122" y="2003611"/>
              <a:ext cx="11306419" cy="5262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NimbusRomNo9L" charset="0"/>
                </a:rPr>
                <a:t>where text A is context </a:t>
              </a:r>
              <a:r>
                <a:rPr lang="en-US" altLang="zh-CN" sz="2800" dirty="0">
                  <a:latin typeface="CMMIB10" charset="0"/>
                </a:rPr>
                <a:t>C </a:t>
              </a:r>
              <a:r>
                <a:rPr lang="en-US" altLang="zh-CN" sz="2800" dirty="0">
                  <a:latin typeface="NimbusRomNo9L" charset="0"/>
                </a:rPr>
                <a:t>and text B is question </a:t>
              </a:r>
              <a:r>
                <a:rPr lang="en-US" altLang="zh-CN" sz="2800" dirty="0" smtClean="0">
                  <a:latin typeface="CMMIB10" charset="0"/>
                </a:rPr>
                <a:t>Q</a:t>
              </a:r>
              <a:endParaRPr lang="zh-CN" altLang="en-US" sz="2800" dirty="0" smtClean="0">
                <a:latin typeface="CMMIB10" charset="0"/>
              </a:endParaRPr>
            </a:p>
            <a:p>
              <a:endParaRPr lang="zh-CN" altLang="en-US" sz="2800" dirty="0">
                <a:latin typeface="CMMIB10" charset="0"/>
              </a:endParaRPr>
            </a:p>
            <a:p>
              <a:r>
                <a:rPr lang="en-US" altLang="zh-CN" sz="2800" dirty="0" smtClean="0">
                  <a:solidFill>
                    <a:srgbClr val="C00000"/>
                  </a:solidFill>
                  <a:latin typeface="CMMIB10" charset="0"/>
                </a:rPr>
                <a:t>Input</a:t>
              </a:r>
              <a:r>
                <a:rPr lang="zh-CN" altLang="en-US" sz="2800" dirty="0" smtClean="0">
                  <a:solidFill>
                    <a:srgbClr val="C00000"/>
                  </a:solidFill>
                  <a:latin typeface="CMMIB10" charset="0"/>
                </a:rPr>
                <a:t> </a:t>
              </a:r>
              <a:r>
                <a:rPr lang="en-US" altLang="zh-CN" sz="2800" dirty="0" smtClean="0">
                  <a:solidFill>
                    <a:srgbClr val="C00000"/>
                  </a:solidFill>
                  <a:latin typeface="CMMIB10" charset="0"/>
                </a:rPr>
                <a:t>vectors:</a:t>
              </a:r>
              <a:r>
                <a:rPr lang="zh-CN" altLang="en-US" sz="2800" dirty="0" smtClean="0">
                  <a:solidFill>
                    <a:srgbClr val="C00000"/>
                  </a:solidFill>
                  <a:latin typeface="CMMIB10" charset="0"/>
                </a:rPr>
                <a:t> </a:t>
              </a:r>
            </a:p>
            <a:p>
              <a:r>
                <a:rPr lang="en-US" altLang="zh-CN" sz="2800" dirty="0" smtClean="0"/>
                <a:t>300-dim </a:t>
              </a:r>
              <a:r>
                <a:rPr lang="en-US" altLang="zh-CN" sz="2800" dirty="0" err="1"/>
                <a:t>GloVe</a:t>
              </a:r>
              <a:r>
                <a:rPr lang="en-US" altLang="zh-CN" sz="2800" dirty="0"/>
                <a:t> </a:t>
              </a:r>
              <a:r>
                <a:rPr lang="en-US" altLang="zh-CN" sz="2800" dirty="0" smtClean="0"/>
                <a:t>,</a:t>
              </a:r>
              <a:endParaRPr lang="zh-CN" altLang="en-US" sz="2800" dirty="0" smtClean="0"/>
            </a:p>
            <a:p>
              <a:r>
                <a:rPr lang="en-US" altLang="zh-CN" sz="2800" dirty="0" smtClean="0"/>
                <a:t>600-dim </a:t>
              </a:r>
              <a:r>
                <a:rPr lang="en-US" altLang="zh-CN" sz="2800" dirty="0"/>
                <a:t>contextualized vector (McCann et al., 2017</a:t>
              </a:r>
              <a:r>
                <a:rPr lang="en-US" altLang="zh-CN" sz="2800" dirty="0" smtClean="0"/>
                <a:t>) </a:t>
              </a:r>
              <a:r>
                <a:rPr lang="zh-CN" altLang="en-US" sz="2800" dirty="0" smtClean="0"/>
                <a:t>                       </a:t>
              </a:r>
            </a:p>
            <a:p>
              <a:r>
                <a:rPr lang="en-US" altLang="zh-CN" sz="2800" dirty="0" smtClean="0"/>
                <a:t>12-dim </a:t>
              </a:r>
              <a:r>
                <a:rPr lang="en-US" altLang="zh-CN" sz="2800" dirty="0"/>
                <a:t>POS embedding</a:t>
              </a:r>
              <a:r>
                <a:rPr lang="en-US" altLang="zh-CN" sz="2800" dirty="0" smtClean="0"/>
                <a:t>,</a:t>
              </a:r>
              <a:endParaRPr lang="zh-CN" altLang="en-US" sz="2800" dirty="0" smtClean="0"/>
            </a:p>
            <a:p>
              <a:r>
                <a:rPr lang="en-US" altLang="zh-CN" sz="2800" dirty="0" smtClean="0"/>
                <a:t>8-dim </a:t>
              </a:r>
              <a:r>
                <a:rPr lang="en-US" altLang="zh-CN" sz="2800" dirty="0"/>
                <a:t>NER </a:t>
              </a:r>
              <a:r>
                <a:rPr lang="en-US" altLang="zh-CN" sz="2800" dirty="0" smtClean="0"/>
                <a:t>embedding,</a:t>
              </a:r>
              <a:endParaRPr lang="zh-CN" altLang="en-US" sz="2800" dirty="0" smtClean="0"/>
            </a:p>
            <a:p>
              <a:r>
                <a:rPr lang="en-US" altLang="zh-CN" sz="2800" dirty="0" smtClean="0"/>
                <a:t>and </a:t>
              </a:r>
              <a:r>
                <a:rPr lang="en-US" altLang="zh-CN" sz="2800" dirty="0"/>
                <a:t>a normalized term frequency </a:t>
              </a:r>
              <a:r>
                <a:rPr lang="en-US" altLang="zh-CN" sz="2800" dirty="0">
                  <a:solidFill>
                    <a:srgbClr val="C00000"/>
                  </a:solidFill>
                </a:rPr>
                <a:t>for context C </a:t>
              </a:r>
              <a:r>
                <a:rPr lang="en-US" altLang="zh-CN" sz="2800" dirty="0"/>
                <a:t>as suggested in (Chen et al., 2017) </a:t>
              </a:r>
              <a:endParaRPr lang="zh-CN" altLang="en-US" sz="2800" dirty="0" smtClean="0"/>
            </a:p>
            <a:p>
              <a:endParaRPr lang="en-US" altLang="zh-CN" sz="2800" dirty="0"/>
            </a:p>
            <a:p>
              <a:endParaRPr lang="zh-CN" altLang="en-US" sz="2800" dirty="0" smtClean="0">
                <a:latin typeface="CMMIB10" charset="0"/>
              </a:endParaRPr>
            </a:p>
            <a:p>
              <a:r>
                <a:rPr lang="en-US" altLang="zh-CN" sz="2800" dirty="0" smtClean="0">
                  <a:latin typeface="CMMIB10" charset="0"/>
                </a:rPr>
                <a:t> </a:t>
              </a:r>
              <a:endParaRPr lang="en-US" altLang="zh-CN" sz="2800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22" y="6037729"/>
              <a:ext cx="9918646" cy="644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9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238311" y="595264"/>
            <a:ext cx="11299265" cy="5693866"/>
            <a:chOff x="238311" y="595264"/>
            <a:chExt cx="11299265" cy="5693866"/>
          </a:xfrm>
        </p:grpSpPr>
        <p:sp>
          <p:nvSpPr>
            <p:cNvPr id="2" name="矩形 1"/>
            <p:cNvSpPr/>
            <p:nvPr/>
          </p:nvSpPr>
          <p:spPr>
            <a:xfrm>
              <a:off x="479015" y="595264"/>
              <a:ext cx="10031913" cy="56938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  <a:latin typeface="NimbusRomNo9L" charset="0"/>
                </a:rPr>
                <a:t>Fully-aware Multi-level Fusion: Word-level</a:t>
              </a:r>
              <a:r>
                <a:rPr lang="en-US" altLang="zh-CN" sz="2800" dirty="0" smtClean="0">
                  <a:solidFill>
                    <a:srgbClr val="C00000"/>
                  </a:solidFill>
                  <a:latin typeface="NimbusRomNo9L" charset="0"/>
                </a:rPr>
                <a:t>.</a:t>
              </a:r>
              <a:endParaRPr lang="zh-CN" altLang="en-US" sz="2800" dirty="0" smtClean="0">
                <a:solidFill>
                  <a:srgbClr val="C00000"/>
                </a:solidFill>
                <a:latin typeface="NimbusRomNo9L" charset="0"/>
              </a:endParaRPr>
            </a:p>
            <a:p>
              <a:endParaRPr lang="zh-CN" altLang="en-US" sz="2800" dirty="0">
                <a:latin typeface="NimbusRomNo9L" charset="0"/>
              </a:endParaRPr>
            </a:p>
            <a:p>
              <a:r>
                <a:rPr lang="zh-CN" altLang="en-US" sz="2800" dirty="0" smtClean="0">
                  <a:latin typeface="NimbusRomNo9L" charset="0"/>
                </a:rPr>
                <a:t>① </a:t>
              </a:r>
              <a:r>
                <a:rPr lang="en-US" altLang="zh-CN" sz="2800" dirty="0" smtClean="0"/>
                <a:t>a </a:t>
              </a:r>
              <a:r>
                <a:rPr lang="en-US" altLang="zh-CN" sz="2800" dirty="0"/>
                <a:t>feature vector</a:t>
              </a:r>
              <a:r>
                <a:rPr lang="en-US" altLang="zh-CN" sz="2800" b="1" dirty="0">
                  <a:solidFill>
                    <a:srgbClr val="C00000"/>
                  </a:solidFill>
                </a:rPr>
                <a:t> </a:t>
              </a:r>
              <a:r>
                <a:rPr lang="en-US" altLang="zh-CN" sz="2800" b="1" dirty="0" err="1">
                  <a:solidFill>
                    <a:srgbClr val="C00000"/>
                  </a:solidFill>
                </a:rPr>
                <a:t>em</a:t>
              </a:r>
              <a:r>
                <a:rPr lang="en-US" altLang="zh-CN" sz="1600" b="1" dirty="0" err="1">
                  <a:solidFill>
                    <a:srgbClr val="C00000"/>
                  </a:solidFill>
                </a:rPr>
                <a:t>i</a:t>
              </a:r>
              <a:r>
                <a:rPr lang="en-US" altLang="zh-CN" sz="2800" b="1" dirty="0">
                  <a:solidFill>
                    <a:srgbClr val="C00000"/>
                  </a:solidFill>
                </a:rPr>
                <a:t> </a:t>
              </a:r>
              <a:r>
                <a:rPr lang="en-US" altLang="zh-CN" sz="2800" dirty="0"/>
                <a:t>is created for each word in C to indicate </a:t>
              </a:r>
              <a:endParaRPr lang="zh-CN" altLang="en-US" sz="2800" dirty="0" smtClean="0"/>
            </a:p>
            <a:p>
              <a:r>
                <a:rPr lang="en-US" altLang="zh-CN" sz="2800" dirty="0" smtClean="0"/>
                <a:t>whether </a:t>
              </a:r>
              <a:r>
                <a:rPr lang="en-US" altLang="zh-CN" sz="2800" dirty="0"/>
                <a:t>the word occurs in the question Q. </a:t>
              </a:r>
              <a:endParaRPr lang="zh-CN" altLang="en-US" sz="2800" dirty="0" smtClean="0"/>
            </a:p>
            <a:p>
              <a:endParaRPr lang="zh-CN" altLang="en-US" sz="2800" dirty="0"/>
            </a:p>
            <a:p>
              <a:r>
                <a:rPr lang="zh-CN" altLang="en-US" sz="2800" dirty="0" smtClean="0"/>
                <a:t>②</a:t>
              </a:r>
              <a:r>
                <a:rPr lang="zh-CN" altLang="en-US" sz="2800" dirty="0"/>
                <a:t> </a:t>
              </a:r>
              <a:r>
                <a:rPr lang="en-US" altLang="zh-CN" sz="2800" dirty="0" smtClean="0"/>
                <a:t>attention-based </a:t>
              </a:r>
              <a:r>
                <a:rPr lang="en-US" altLang="zh-CN" sz="2800" dirty="0"/>
                <a:t>fusion on </a:t>
              </a:r>
              <a:r>
                <a:rPr lang="en-US" altLang="zh-CN" sz="2800" dirty="0" err="1"/>
                <a:t>GloVe</a:t>
              </a:r>
              <a:r>
                <a:rPr lang="en-US" altLang="zh-CN" sz="2800" dirty="0"/>
                <a:t> embedding </a:t>
              </a:r>
              <a:r>
                <a:rPr lang="en-US" altLang="zh-CN" sz="2800" b="1" dirty="0" err="1">
                  <a:solidFill>
                    <a:srgbClr val="C00000"/>
                  </a:solidFill>
                </a:rPr>
                <a:t>g</a:t>
              </a:r>
              <a:r>
                <a:rPr lang="en-US" altLang="zh-CN" sz="1600" b="1" dirty="0" err="1">
                  <a:solidFill>
                    <a:srgbClr val="C00000"/>
                  </a:solidFill>
                </a:rPr>
                <a:t>i</a:t>
              </a:r>
              <a:r>
                <a:rPr lang="en-US" altLang="zh-CN" sz="2800" dirty="0"/>
                <a:t> is </a:t>
              </a:r>
              <a:r>
                <a:rPr lang="en-US" altLang="zh-CN" sz="2800" dirty="0" smtClean="0"/>
                <a:t>used</a:t>
              </a:r>
              <a:endParaRPr lang="zh-CN" altLang="en-US" sz="2800" dirty="0" smtClean="0"/>
            </a:p>
            <a:p>
              <a:endParaRPr lang="zh-CN" altLang="en-US" sz="2800" dirty="0"/>
            </a:p>
            <a:p>
              <a:endParaRPr lang="zh-CN" altLang="en-US" sz="2800" dirty="0" smtClean="0"/>
            </a:p>
            <a:p>
              <a:r>
                <a:rPr lang="en-US" altLang="zh-CN" sz="2800" dirty="0"/>
                <a:t>enhanced input vector for context </a:t>
              </a:r>
              <a:r>
                <a:rPr lang="zh-CN" altLang="en-US" sz="2800" dirty="0" smtClean="0"/>
                <a:t>：</a:t>
              </a:r>
            </a:p>
            <a:p>
              <a:endParaRPr lang="en-US" altLang="zh-CN" sz="2800" dirty="0"/>
            </a:p>
            <a:p>
              <a:endParaRPr lang="zh-CN" altLang="en-US" sz="2800" dirty="0" smtClean="0"/>
            </a:p>
            <a:p>
              <a:r>
                <a:rPr lang="en-US" altLang="zh-CN" sz="2800" dirty="0" smtClean="0"/>
                <a:t> </a:t>
              </a:r>
              <a:endParaRPr lang="en-US" altLang="zh-CN" sz="2800" dirty="0"/>
            </a:p>
            <a:p>
              <a:r>
                <a:rPr lang="en-US" altLang="zh-CN" sz="2800" dirty="0" smtClean="0">
                  <a:latin typeface="NimbusRomNo9L" charset="0"/>
                </a:rPr>
                <a:t> </a:t>
              </a:r>
              <a:endParaRPr lang="en-US" altLang="zh-CN" sz="2800" dirty="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11" y="3242235"/>
              <a:ext cx="11299265" cy="75798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58" y="4684736"/>
              <a:ext cx="4276166" cy="679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95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421</Words>
  <Application>Microsoft Macintosh PowerPoint</Application>
  <PresentationFormat>宽屏</PresentationFormat>
  <Paragraphs>97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CMMI10</vt:lpstr>
      <vt:lpstr>CMMI7</vt:lpstr>
      <vt:lpstr>CMMIB10</vt:lpstr>
      <vt:lpstr>CMR10</vt:lpstr>
      <vt:lpstr>DengXian</vt:lpstr>
      <vt:lpstr>DengXian Light</vt:lpstr>
      <vt:lpstr>NimbusRomNo9L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101804</dc:creator>
  <cp:lastModifiedBy>101804</cp:lastModifiedBy>
  <cp:revision>35</cp:revision>
  <dcterms:created xsi:type="dcterms:W3CDTF">2017-12-11T10:55:52Z</dcterms:created>
  <dcterms:modified xsi:type="dcterms:W3CDTF">2018-01-02T03:52:39Z</dcterms:modified>
</cp:coreProperties>
</file>